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0" r:id="rId9"/>
    <p:sldId id="261" r:id="rId10"/>
    <p:sldId id="265" r:id="rId11"/>
    <p:sldId id="266" r:id="rId12"/>
    <p:sldId id="267" r:id="rId13"/>
  </p:sldIdLst>
  <p:sldSz cx="9144000" cy="6858000" type="screen4x3"/>
  <p:notesSz cx="7086600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735C9-ED11-4F96-AA8D-02461C6F46F2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96245-FE2A-40F3-A448-F0DEDCC2E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968BD-81F7-4628-B600-496757A1ABA6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348EF-80C3-4EDF-AF59-41FED5250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05116-8903-423A-B3AC-4EE750301BBF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254C7-7496-4727-8DEA-2962180C4C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B9D1-E525-47ED-BC82-CC3B7229D695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AF785-5A2A-43B3-BCCA-10FB30314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3AD6E-1CA7-4141-BC5A-6A4E11CC7FFA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60892-C72C-4794-B836-48FE87865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8C894-CDF2-4AE8-B7A8-BC26BC8985AC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057E0-D7AF-4463-9CF2-ADCFC0A705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4734B-6365-4526-9CC8-A251E03FF0A1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957D7-1C79-4FEB-AC7F-BC0561D7E3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9C033-FB79-4A6A-89F7-39449D7544F3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6E6AC-7C84-4AAD-BC8B-D0A9E49243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E94A2-EE8F-48AF-A87A-2ADEE2AC546F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DEF81-E325-495F-B68A-A5DD0865F2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DBEF4-23BE-442A-A0B4-54E66A867F0A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BF73-37D4-4B9E-B02D-4D5E0F32D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DB2CF-32AA-4B60-8F05-E2C5E80EAF02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68F3D-EBB1-4E0A-89A9-47D71A4ECB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A49194-CBF1-4E8E-9985-E0A72C1A8DF2}" type="datetimeFigureOut">
              <a:rPr lang="en-US"/>
              <a:pPr>
                <a:defRPr/>
              </a:pPr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E24F4C-23E6-4052-A435-0677DBF71F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2133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900" b="1" u="sng" dirty="0" smtClean="0"/>
              <a:t>All of these cards are CATEGORIES of economic systems!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2051" name="Picture 2" descr="C:\Users\041greend\AppData\Local\Microsoft\Windows\Temporary Internet Files\Content.IE5\VEKOG3BW\MP9102165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905000"/>
            <a:ext cx="812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Enterprise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An economic system that allows individuals to own, operates, and profit from their own business in an open, competitive market.</a:t>
            </a:r>
          </a:p>
          <a:p>
            <a:pPr lvl="0"/>
            <a:r>
              <a:rPr lang="en-US" dirty="0" smtClean="0"/>
              <a:t>Production is determined by consumers and little to no government regulation occurs.</a:t>
            </a:r>
          </a:p>
          <a:p>
            <a:r>
              <a:rPr lang="en-US" dirty="0" smtClean="0"/>
              <a:t>May also be referenced as capitalism or the free market system</a:t>
            </a:r>
            <a:endParaRPr lang="en-US" dirty="0"/>
          </a:p>
        </p:txBody>
      </p:sp>
      <p:pic>
        <p:nvPicPr>
          <p:cNvPr id="5" name="Content Placeholder 4" descr="MC900250464.WMF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41114" y="2563255"/>
            <a:ext cx="2670772" cy="259985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Communism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An economic system, in which all means of production – land, mines, factories railroads, and business – are owned by the people.</a:t>
            </a:r>
          </a:p>
          <a:p>
            <a:pPr lvl="0"/>
            <a:r>
              <a:rPr lang="en-US" dirty="0" smtClean="0"/>
              <a:t>Private property does not exist.</a:t>
            </a:r>
          </a:p>
          <a:p>
            <a:r>
              <a:rPr lang="en-US" dirty="0" smtClean="0"/>
              <a:t>All goods and services are shared equally.</a:t>
            </a:r>
            <a:endParaRPr lang="en-US" dirty="0"/>
          </a:p>
        </p:txBody>
      </p:sp>
      <p:pic>
        <p:nvPicPr>
          <p:cNvPr id="5" name="Content Placeholder 4" descr="C:\Documents and Settings\043delagarzal\Local Settings\Temporary Internet Files\Content.IE5\HMZNUA20\MP900443639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500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Socialism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3600" dirty="0" smtClean="0"/>
              <a:t>An economic system, in which the factors of production are owned by the public and operate for the welfare of all.</a:t>
            </a:r>
            <a:endParaRPr lang="en-US" sz="3600" dirty="0"/>
          </a:p>
        </p:txBody>
      </p:sp>
      <p:pic>
        <p:nvPicPr>
          <p:cNvPr id="5" name="Content Placeholder 4" descr="C:\Documents and Settings\043delagarzal\Local Settings\Temporary Internet Files\Content.IE5\OO6DHYPW\MC900232805[1].wmf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304" y="2446314"/>
            <a:ext cx="3876392" cy="283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Duo Card (Only two cards here)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4800" dirty="0" smtClean="0"/>
              <a:t>Taxes increase the cost of production and products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043delagarzal\Local Settings\Temporary Internet Files\Content.IE5\3A8VE82P\MP900316868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647029"/>
            <a:ext cx="3657600" cy="243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Duo Card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4400" dirty="0" smtClean="0"/>
              <a:t>Regulations improve product quality and safety standards</a:t>
            </a:r>
          </a:p>
          <a:p>
            <a:endParaRPr lang="en-US" sz="4400" dirty="0"/>
          </a:p>
        </p:txBody>
      </p:sp>
      <p:pic>
        <p:nvPicPr>
          <p:cNvPr id="5" name="Content Placeholder 4" descr="C:\Documents and Settings\043delagarzal\Local Settings\Temporary Internet Files\Content.IE5\HMZNUA20\MP900422746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057400"/>
            <a:ext cx="2533303" cy="262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Duo Card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4000" dirty="0" smtClean="0"/>
              <a:t>Regulations ensure fair treatment of workers and offer protections to consumers.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043delagarzal\Local Settings\Temporary Internet Files\Content.IE5\P5K3E2OF\MC900290341[1].wmf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310" y="2286000"/>
            <a:ext cx="2559490" cy="282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u="sng" smtClean="0"/>
              <a:t>Agriculture</a:t>
            </a:r>
          </a:p>
        </p:txBody>
      </p:sp>
      <p:sp>
        <p:nvSpPr>
          <p:cNvPr id="3075" name="Content Placeholder 5"/>
          <p:cNvSpPr>
            <a:spLocks noGrp="1"/>
          </p:cNvSpPr>
          <p:nvPr>
            <p:ph sz="half" idx="2"/>
          </p:nvPr>
        </p:nvSpPr>
        <p:spPr>
          <a:xfrm>
            <a:off x="4114800" y="1371600"/>
            <a:ext cx="4800600" cy="5029200"/>
          </a:xfrm>
        </p:spPr>
        <p:txBody>
          <a:bodyPr/>
          <a:lstStyle/>
          <a:p>
            <a:r>
              <a:rPr lang="en-US" sz="3600" b="1" smtClean="0"/>
              <a:t>The cultivation of land, raising crops, and feeding, breeding, and raising livestock.</a:t>
            </a:r>
          </a:p>
          <a:p>
            <a:r>
              <a:rPr lang="en-US" sz="3600" b="1" smtClean="0"/>
              <a:t>Farming.</a:t>
            </a:r>
          </a:p>
          <a:p>
            <a:r>
              <a:rPr lang="en-US" sz="3600" b="1" smtClean="0"/>
              <a:t>Examples – Crops, lumber, cattle</a:t>
            </a:r>
          </a:p>
        </p:txBody>
      </p:sp>
      <p:pic>
        <p:nvPicPr>
          <p:cNvPr id="3076" name="Content Placeholder 6" descr="C:\Documents and Settings\043delagarzal\Local Settings\Temporary Internet Files\Content.IE5\HMZNUA20\MP900427713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524000"/>
            <a:ext cx="33528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u="sng" smtClean="0"/>
              <a:t>Wholesale</a:t>
            </a:r>
          </a:p>
        </p:txBody>
      </p:sp>
      <p:sp>
        <p:nvSpPr>
          <p:cNvPr id="4099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191000" cy="5181600"/>
          </a:xfrm>
        </p:spPr>
        <p:txBody>
          <a:bodyPr/>
          <a:lstStyle/>
          <a:p>
            <a:r>
              <a:rPr lang="en-US" sz="3600" b="1" smtClean="0"/>
              <a:t>The sale of goods in quantity to retailers for resale.</a:t>
            </a:r>
          </a:p>
          <a:p>
            <a:r>
              <a:rPr lang="en-US" sz="3600" b="1" smtClean="0"/>
              <a:t>Example – Clothes, furniture, toys, small items for sale, paper goods in large quantity.</a:t>
            </a:r>
          </a:p>
        </p:txBody>
      </p:sp>
      <p:pic>
        <p:nvPicPr>
          <p:cNvPr id="4100" name="Content Placeholder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74838"/>
            <a:ext cx="4038600" cy="39766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u="sng" smtClean="0"/>
              <a:t>Retail</a:t>
            </a:r>
          </a:p>
        </p:txBody>
      </p:sp>
      <p:sp>
        <p:nvSpPr>
          <p:cNvPr id="5123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1143000"/>
            <a:ext cx="4648200" cy="5257800"/>
          </a:xfrm>
        </p:spPr>
        <p:txBody>
          <a:bodyPr/>
          <a:lstStyle/>
          <a:p>
            <a:r>
              <a:rPr lang="en-US" sz="3200" b="1" smtClean="0"/>
              <a:t>The sale of goods individually or in small quantities to consumers.</a:t>
            </a:r>
          </a:p>
          <a:p>
            <a:r>
              <a:rPr lang="en-US" sz="3200" b="1" smtClean="0"/>
              <a:t>Example – Clothing store, Furniture store, goods sold to stores in the mall, items sold in a drugstore.</a:t>
            </a:r>
          </a:p>
        </p:txBody>
      </p:sp>
      <p:pic>
        <p:nvPicPr>
          <p:cNvPr id="5124" name="Content Placeholder 4" descr="C:\Documents and Settings\043delagarzal\Local Settings\Temporary Internet Files\Content.IE5\OO6DHYPW\MP900423057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295400"/>
            <a:ext cx="2971800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7300" b="1" u="sng" dirty="0" smtClean="0"/>
              <a:t>Manufacturing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6147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914400"/>
            <a:ext cx="4191000" cy="5211763"/>
          </a:xfrm>
        </p:spPr>
        <p:txBody>
          <a:bodyPr/>
          <a:lstStyle/>
          <a:p>
            <a:r>
              <a:rPr lang="en-US" sz="3600" b="1" smtClean="0"/>
              <a:t>The making of goods or wares by manual labor or by machinery, especially on a large scale.</a:t>
            </a:r>
          </a:p>
          <a:p>
            <a:r>
              <a:rPr lang="en-US" sz="3600" b="1" smtClean="0"/>
              <a:t>Example – Cars, steel, chemicals.</a:t>
            </a:r>
          </a:p>
          <a:p>
            <a:endParaRPr lang="en-US" smtClean="0"/>
          </a:p>
        </p:txBody>
      </p:sp>
      <p:pic>
        <p:nvPicPr>
          <p:cNvPr id="6148" name="Content Placeholder 4" descr="C:\Documents and Settings\043delagarzal\Local Settings\Temporary Internet Files\Content.IE5\HMZNUA20\MP900442910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447800"/>
            <a:ext cx="34290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u="sng" smtClean="0"/>
              <a:t>Service Industries</a:t>
            </a:r>
          </a:p>
        </p:txBody>
      </p:sp>
      <p:sp>
        <p:nvSpPr>
          <p:cNvPr id="7171" name="Content Placeholder 3"/>
          <p:cNvSpPr>
            <a:spLocks noGrp="1"/>
          </p:cNvSpPr>
          <p:nvPr>
            <p:ph sz="half" idx="2"/>
          </p:nvPr>
        </p:nvSpPr>
        <p:spPr>
          <a:xfrm>
            <a:off x="4114800" y="1219200"/>
            <a:ext cx="4648200" cy="5181600"/>
          </a:xfrm>
        </p:spPr>
        <p:txBody>
          <a:bodyPr/>
          <a:lstStyle/>
          <a:p>
            <a:r>
              <a:rPr lang="en-US" sz="3600" b="1" smtClean="0"/>
              <a:t>An industry that provides services rather than goods.</a:t>
            </a:r>
          </a:p>
          <a:p>
            <a:r>
              <a:rPr lang="en-US" sz="3600" b="1" smtClean="0"/>
              <a:t>Examples include transportation, banking, entertainment, restaurants, doctors, and lawyers.</a:t>
            </a:r>
          </a:p>
        </p:txBody>
      </p:sp>
      <p:pic>
        <p:nvPicPr>
          <p:cNvPr id="7172" name="Content Placeholder 4" descr="C:\Documents and Settings\043delagarzal\Local Settings\Temporary Internet Files\Content.IE5\P5K3E2OF\MP900442400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447800"/>
            <a:ext cx="3352800" cy="495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313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All of these cards are CATEGORIES of economic systems! </vt:lpstr>
      <vt:lpstr>Duo Card (Only two cards here)</vt:lpstr>
      <vt:lpstr>Duo Card</vt:lpstr>
      <vt:lpstr>Duo Card</vt:lpstr>
      <vt:lpstr>Agriculture</vt:lpstr>
      <vt:lpstr>Wholesale</vt:lpstr>
      <vt:lpstr>Retail</vt:lpstr>
      <vt:lpstr>Manufacturing </vt:lpstr>
      <vt:lpstr>Service Industries</vt:lpstr>
      <vt:lpstr>Free Enterprise</vt:lpstr>
      <vt:lpstr>Communism</vt:lpstr>
      <vt:lpstr>Socialism</vt:lpstr>
    </vt:vector>
  </TitlesOfParts>
  <Company>RRISD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of these cards are CATEGORIES of economic systems!</dc:title>
  <dc:creator>041greend</dc:creator>
  <cp:lastModifiedBy>043delagarzal</cp:lastModifiedBy>
  <cp:revision>35</cp:revision>
  <dcterms:created xsi:type="dcterms:W3CDTF">2011-09-23T13:02:14Z</dcterms:created>
  <dcterms:modified xsi:type="dcterms:W3CDTF">2011-09-30T15:58:18Z</dcterms:modified>
</cp:coreProperties>
</file>